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2A3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7059168" y="420624"/>
            <a:ext cx="4462272" cy="5998464"/>
          </a:xfrm>
          <a:prstGeom prst="roundRect">
            <a:avLst/>
          </a:prstGeom>
          <a:solidFill>
            <a:srgbClr val="2A394C"/>
          </a:solidFill>
          <a:ln>
            <a:solidFill>
              <a:srgbClr val="2A394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" name="Picture 2" descr="kyoto_indigo_collec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3968" y="530352"/>
            <a:ext cx="3852672" cy="57790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5800" y="585216"/>
            <a:ext cx="219456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100" b="1">
                <a:solidFill>
                  <a:srgbClr val="C2A57A"/>
                </a:solidFill>
                <a:latin typeface="Aptos"/>
              </a:defRPr>
            </a:pPr>
            <a:r>
              <a:t>ALI DANDIN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1051560"/>
            <a:ext cx="5212080" cy="10972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3100" b="1">
                <a:solidFill>
                  <a:srgbClr val="FFFAF3"/>
                </a:solidFill>
                <a:latin typeface="Georgia"/>
              </a:defRPr>
            </a:pPr>
            <a:r>
              <a:t>Ali Dandin premium textiles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2103120"/>
            <a:ext cx="521208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500" b="0">
                <a:solidFill>
                  <a:srgbClr val="FFFAF3"/>
                </a:solidFill>
                <a:latin typeface="Aptos"/>
              </a:defRPr>
            </a:pPr>
            <a:r>
              <a:t>A destination-led textile brand built around provenance, material intelligence, and premium direct-to-consumer commerce.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85800" y="4069080"/>
            <a:ext cx="1234440" cy="932688"/>
          </a:xfrm>
          <a:prstGeom prst="roundRect">
            <a:avLst/>
          </a:prstGeom>
          <a:solidFill>
            <a:srgbClr val="2B3A4C"/>
          </a:solidFill>
          <a:ln>
            <a:solidFill>
              <a:srgbClr val="3F52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FFFAF3"/>
                </a:solidFill>
                <a:latin typeface="Georgia"/>
              </a:defRPr>
            </a:pPr>
            <a:r>
              <a:t>$826K</a:t>
            </a:r>
          </a:p>
          <a:p>
            <a:pPr algn="ctr">
              <a:defRPr sz="1100">
                <a:solidFill>
                  <a:srgbClr val="DAD4CA"/>
                </a:solidFill>
                <a:latin typeface="Aptos"/>
              </a:defRPr>
            </a:pPr>
            <a:r>
              <a:t>Year 1 revenue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057400" y="4069080"/>
            <a:ext cx="1234440" cy="932688"/>
          </a:xfrm>
          <a:prstGeom prst="roundRect">
            <a:avLst/>
          </a:prstGeom>
          <a:solidFill>
            <a:srgbClr val="2B3A4C"/>
          </a:solidFill>
          <a:ln>
            <a:solidFill>
              <a:srgbClr val="3F52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FFFAF3"/>
                </a:solidFill>
                <a:latin typeface="Georgia"/>
              </a:defRPr>
            </a:pPr>
            <a:r>
              <a:t>4</a:t>
            </a:r>
          </a:p>
          <a:p>
            <a:pPr algn="ctr">
              <a:defRPr sz="1100">
                <a:solidFill>
                  <a:srgbClr val="DAD4CA"/>
                </a:solidFill>
                <a:latin typeface="Aptos"/>
              </a:defRPr>
            </a:pPr>
            <a:r>
              <a:t>Opening SKUs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429000" y="4069080"/>
            <a:ext cx="1234440" cy="932688"/>
          </a:xfrm>
          <a:prstGeom prst="roundRect">
            <a:avLst/>
          </a:prstGeom>
          <a:solidFill>
            <a:srgbClr val="2B3A4C"/>
          </a:solidFill>
          <a:ln>
            <a:solidFill>
              <a:srgbClr val="3F52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FFFAF3"/>
                </a:solidFill>
                <a:latin typeface="Georgia"/>
              </a:defRPr>
            </a:pPr>
            <a:r>
              <a:t>55-65%</a:t>
            </a:r>
          </a:p>
          <a:p>
            <a:pPr algn="ctr">
              <a:defRPr sz="1100">
                <a:solidFill>
                  <a:srgbClr val="DAD4CA"/>
                </a:solidFill>
                <a:latin typeface="Aptos"/>
              </a:defRPr>
            </a:pPr>
            <a:r>
              <a:t>Gross margin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800600" y="4069080"/>
            <a:ext cx="1234440" cy="932688"/>
          </a:xfrm>
          <a:prstGeom prst="roundRect">
            <a:avLst/>
          </a:prstGeom>
          <a:solidFill>
            <a:srgbClr val="2B3A4C"/>
          </a:solidFill>
          <a:ln>
            <a:solidFill>
              <a:srgbClr val="3F526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FFFAF3"/>
                </a:solidFill>
                <a:latin typeface="Georgia"/>
              </a:defRPr>
            </a:pPr>
            <a:r>
              <a:t>Kyoto</a:t>
            </a:r>
          </a:p>
          <a:p>
            <a:pPr algn="ctr">
              <a:defRPr sz="1100">
                <a:solidFill>
                  <a:srgbClr val="DAD4CA"/>
                </a:solidFill>
                <a:latin typeface="Aptos"/>
              </a:defRPr>
            </a:pPr>
            <a:r>
              <a:t>Launch story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" y="5650992"/>
            <a:ext cx="539496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250" b="0">
                <a:solidFill>
                  <a:srgbClr val="D8D1C7"/>
                </a:solidFill>
                <a:latin typeface="Aptos"/>
              </a:defRPr>
            </a:pPr>
            <a:r>
              <a:t>A category with pricing power, repeatability, and room to expand into signature lines.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2A3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384048"/>
            <a:ext cx="914400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000" b="1">
                <a:solidFill>
                  <a:srgbClr val="C2A57A"/>
                </a:solidFill>
                <a:latin typeface="Aptos"/>
              </a:defRPr>
            </a:pPr>
            <a:r>
              <a:t>10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13232"/>
            <a:ext cx="539496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700" b="1">
                <a:solidFill>
                  <a:srgbClr val="FFFAF3"/>
                </a:solidFill>
                <a:latin typeface="Georgia"/>
              </a:defRPr>
            </a:pPr>
            <a:r>
              <a:t>Capital use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353312"/>
            <a:ext cx="5440680" cy="6583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350" b="0">
                <a:solidFill>
                  <a:srgbClr val="FFFAF3"/>
                </a:solidFill>
                <a:latin typeface="Aptos"/>
              </a:defRPr>
            </a:pPr>
            <a:r>
              <a:t>Early capital funds product, sourcing, content, and operating depth; later capital supports scale.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58368" y="1901952"/>
            <a:ext cx="2560320" cy="1993392"/>
          </a:xfrm>
          <a:prstGeom prst="roundRect">
            <a:avLst/>
          </a:prstGeom>
          <a:solidFill>
            <a:srgbClr val="2B3A4C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01</a:t>
            </a:r>
          </a:p>
          <a:p>
            <a:pPr>
              <a:spcBef>
                <a:spcPts val="400"/>
              </a:spcBef>
              <a:defRPr sz="1600" b="1">
                <a:solidFill>
                  <a:srgbClr val="FFFAF3"/>
                </a:solidFill>
                <a:latin typeface="Georgia"/>
              </a:defRPr>
            </a:pPr>
            <a:r>
              <a:t>Product</a:t>
            </a:r>
          </a:p>
          <a:p>
            <a:pPr>
              <a:spcBef>
                <a:spcPts val="500"/>
              </a:spcBef>
              <a:defRPr sz="1050">
                <a:solidFill>
                  <a:srgbClr val="DDD6CC"/>
                </a:solidFill>
                <a:latin typeface="Aptos"/>
              </a:defRPr>
            </a:pPr>
            <a:r>
              <a:t>Inventory, sampling, and development for a narrow premium assortment.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456432" y="1901952"/>
            <a:ext cx="2560320" cy="1993392"/>
          </a:xfrm>
          <a:prstGeom prst="roundRect">
            <a:avLst/>
          </a:prstGeom>
          <a:solidFill>
            <a:srgbClr val="2B3A4C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02</a:t>
            </a:r>
          </a:p>
          <a:p>
            <a:pPr>
              <a:spcBef>
                <a:spcPts val="400"/>
              </a:spcBef>
              <a:defRPr sz="1600" b="1">
                <a:solidFill>
                  <a:srgbClr val="FFFAF3"/>
                </a:solidFill>
                <a:latin typeface="Georgia"/>
              </a:defRPr>
            </a:pPr>
            <a:r>
              <a:t>Sourcing</a:t>
            </a:r>
          </a:p>
          <a:p>
            <a:pPr>
              <a:spcBef>
                <a:spcPts val="500"/>
              </a:spcBef>
              <a:defRPr sz="1050">
                <a:solidFill>
                  <a:srgbClr val="DDD6CC"/>
                </a:solidFill>
                <a:latin typeface="Aptos"/>
              </a:defRPr>
            </a:pPr>
            <a:r>
              <a:t>Travel, supplier onboarding, and quality control across priority regions.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58368" y="4224528"/>
            <a:ext cx="2560320" cy="1993392"/>
          </a:xfrm>
          <a:prstGeom prst="roundRect">
            <a:avLst/>
          </a:prstGeom>
          <a:solidFill>
            <a:srgbClr val="2B3A4C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03</a:t>
            </a:r>
          </a:p>
          <a:p>
            <a:pPr>
              <a:spcBef>
                <a:spcPts val="400"/>
              </a:spcBef>
              <a:defRPr sz="1600" b="1">
                <a:solidFill>
                  <a:srgbClr val="FFFAF3"/>
                </a:solidFill>
                <a:latin typeface="Georgia"/>
              </a:defRPr>
            </a:pPr>
            <a:r>
              <a:t>Content</a:t>
            </a:r>
          </a:p>
          <a:p>
            <a:pPr>
              <a:spcBef>
                <a:spcPts val="500"/>
              </a:spcBef>
              <a:defRPr sz="1050">
                <a:solidFill>
                  <a:srgbClr val="DDD6CC"/>
                </a:solidFill>
                <a:latin typeface="Aptos"/>
              </a:defRPr>
            </a:pPr>
            <a:r>
              <a:t>Editorial production that turns process and origin into conversion-ready story.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456432" y="4224528"/>
            <a:ext cx="2560320" cy="1993392"/>
          </a:xfrm>
          <a:prstGeom prst="roundRect">
            <a:avLst/>
          </a:prstGeom>
          <a:solidFill>
            <a:srgbClr val="2B3A4C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04</a:t>
            </a:r>
          </a:p>
          <a:p>
            <a:pPr>
              <a:spcBef>
                <a:spcPts val="400"/>
              </a:spcBef>
              <a:defRPr sz="1600" b="1">
                <a:solidFill>
                  <a:srgbClr val="FFFAF3"/>
                </a:solidFill>
                <a:latin typeface="Georgia"/>
              </a:defRPr>
            </a:pPr>
            <a:r>
              <a:t>Operations</a:t>
            </a:r>
          </a:p>
          <a:p>
            <a:pPr>
              <a:spcBef>
                <a:spcPts val="500"/>
              </a:spcBef>
              <a:defRPr sz="1050">
                <a:solidFill>
                  <a:srgbClr val="DDD6CC"/>
                </a:solidFill>
                <a:latin typeface="Aptos"/>
              </a:defRPr>
            </a:pPr>
            <a:r>
              <a:t>Ecommerce, fulfillment, and early team support to keep launches reliable.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345936" y="1920240"/>
            <a:ext cx="5010912" cy="1234440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$35K-$70K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Initial capital range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345936" y="3529584"/>
            <a:ext cx="5010912" cy="2688336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B96939"/>
                </a:solidFill>
                <a:latin typeface="Aptos"/>
              </a:defRPr>
            </a:pPr>
            <a:r>
              <a:t>INVESTOR CASE</a:t>
            </a:r>
          </a:p>
          <a:p>
            <a:pPr>
              <a:spcBef>
                <a:spcPts val="400"/>
              </a:spcBef>
              <a:defRPr sz="1600" b="1">
                <a:solidFill>
                  <a:srgbClr val="1E2A3A"/>
                </a:solidFill>
                <a:latin typeface="Georgia"/>
              </a:defRPr>
            </a:pPr>
            <a:r>
              <a:t>Why this works</a:t>
            </a:r>
          </a:p>
          <a:p>
            <a:pPr>
              <a:spcBef>
                <a:spcPts val="500"/>
              </a:spcBef>
              <a:defRPr sz="1050">
                <a:solidFill>
                  <a:srgbClr val="65707A"/>
                </a:solidFill>
                <a:latin typeface="Aptos"/>
              </a:defRPr>
            </a:pPr>
            <a:r>
              <a:t>Ali Dandin combines category clarity, sourcing fluency, premium pricing power, and a disciplined path from edited collections into signature lines and selective partnerships.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368" y="6327648"/>
            <a:ext cx="10844784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 b="1">
                <a:solidFill>
                  <a:srgbClr val="C2A57A"/>
                </a:solidFill>
                <a:latin typeface="Georgia"/>
              </a:defRPr>
            </a:pPr>
            <a:r>
              <a:t>Ali Dandin premium textiles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AF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04672" y="658368"/>
            <a:ext cx="219456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100" b="1">
                <a:solidFill>
                  <a:srgbClr val="B96939"/>
                </a:solidFill>
                <a:latin typeface="Aptos"/>
              </a:defRPr>
            </a:pPr>
            <a:r>
              <a:t>ALI DANDIN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4672" y="1152144"/>
            <a:ext cx="64008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3200" b="1">
                <a:solidFill>
                  <a:srgbClr val="1E2A3A"/>
                </a:solidFill>
                <a:latin typeface="Georgia"/>
              </a:defRPr>
            </a:pPr>
            <a:r>
              <a:t>Ali Dandin premium textiles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04672" y="2048256"/>
            <a:ext cx="6583680" cy="10058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600" b="0">
                <a:solidFill>
                  <a:srgbClr val="65707A"/>
                </a:solidFill>
                <a:latin typeface="Aptos"/>
              </a:defRPr>
            </a:pPr>
            <a:r>
              <a:t>A premium textile brand built around provenance, material intelligence, and destination-led collections.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804672" y="3273552"/>
            <a:ext cx="3246120" cy="1901952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WHY IT MATTERS</a:t>
            </a:r>
          </a:p>
          <a:p>
            <a:pPr>
              <a:spcBef>
                <a:spcPts val="400"/>
              </a:spcBef>
              <a:defRPr sz="1600" b="1">
                <a:solidFill>
                  <a:srgbClr val="1E2A3A"/>
                </a:solidFill>
                <a:latin typeface="Georgia"/>
              </a:defRPr>
            </a:pPr>
            <a:r>
              <a:t>Category trust</a:t>
            </a:r>
          </a:p>
          <a:p>
            <a:pPr>
              <a:spcBef>
                <a:spcPts val="500"/>
              </a:spcBef>
              <a:defRPr sz="1050">
                <a:solidFill>
                  <a:srgbClr val="65707A"/>
                </a:solidFill>
                <a:latin typeface="Aptos"/>
              </a:defRPr>
            </a:pPr>
            <a:r>
              <a:t>The brand owns a clear point of view in textiles rather than competing as a broad lifestyle or travel catalog.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224528" y="3273552"/>
            <a:ext cx="3246120" cy="1901952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WHY IT SCALES</a:t>
            </a:r>
          </a:p>
          <a:p>
            <a:pPr>
              <a:spcBef>
                <a:spcPts val="400"/>
              </a:spcBef>
              <a:defRPr sz="1600" b="1">
                <a:solidFill>
                  <a:srgbClr val="1E2A3A"/>
                </a:solidFill>
                <a:latin typeface="Georgia"/>
              </a:defRPr>
            </a:pPr>
            <a:r>
              <a:t>Repeatable system</a:t>
            </a:r>
          </a:p>
          <a:p>
            <a:pPr>
              <a:spcBef>
                <a:spcPts val="500"/>
              </a:spcBef>
              <a:defRPr sz="1050">
                <a:solidFill>
                  <a:srgbClr val="65707A"/>
                </a:solidFill>
                <a:latin typeface="Aptos"/>
              </a:defRPr>
            </a:pPr>
            <a:r>
              <a:t>Collections, membership, private label, and partnerships extend the same thesis without breaking it.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644383" y="3273552"/>
            <a:ext cx="3246120" cy="1901952"/>
          </a:xfrm>
          <a:prstGeom prst="roundRect">
            <a:avLst/>
          </a:prstGeom>
          <a:solidFill>
            <a:srgbClr val="1E2A3A"/>
          </a:solidFill>
          <a:ln>
            <a:solidFill>
              <a:srgbClr val="1E2A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WHY IT WINS</a:t>
            </a:r>
          </a:p>
          <a:p>
            <a:pPr>
              <a:spcBef>
                <a:spcPts val="400"/>
              </a:spcBef>
              <a:defRPr sz="1600" b="1">
                <a:solidFill>
                  <a:srgbClr val="FFFAF3"/>
                </a:solidFill>
                <a:latin typeface="Georgia"/>
              </a:defRPr>
            </a:pPr>
            <a:r>
              <a:t>Material authority</a:t>
            </a:r>
          </a:p>
          <a:p>
            <a:pPr>
              <a:spcBef>
                <a:spcPts val="500"/>
              </a:spcBef>
              <a:defRPr sz="1050">
                <a:solidFill>
                  <a:srgbClr val="DDD6CC"/>
                </a:solidFill>
                <a:latin typeface="Aptos"/>
              </a:defRPr>
            </a:pPr>
            <a:r>
              <a:t>Ali's textile fluency turns product judgment and sourcing discipline into pricing power and brand trust.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04672" y="5577840"/>
            <a:ext cx="2057400" cy="859536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$9.35M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Year 3 revenue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090672" y="5577840"/>
            <a:ext cx="2057400" cy="859536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55-65%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Gross margin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376672" y="5577840"/>
            <a:ext cx="2057400" cy="859536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12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Collections by Year 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27264" y="5742432"/>
            <a:ext cx="310896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300" b="1">
                <a:solidFill>
                  <a:srgbClr val="1E2A3A"/>
                </a:solidFill>
                <a:latin typeface="Georgia"/>
              </a:defRPr>
            </a:pPr>
            <a:r>
              <a:t>Premium textiles shaped by place, process, and trust.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AF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384048"/>
            <a:ext cx="914400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000" b="1">
                <a:solidFill>
                  <a:srgbClr val="B96939"/>
                </a:solidFill>
                <a:latin typeface="Aptos"/>
              </a:defRPr>
            </a:pPr>
            <a:r>
              <a:t>02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13232"/>
            <a:ext cx="539496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500" b="1">
                <a:solidFill>
                  <a:srgbClr val="1E2A3A"/>
                </a:solidFill>
                <a:latin typeface="Georgia"/>
              </a:defRPr>
            </a:pPr>
            <a:r>
              <a:t>Market gap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353312"/>
            <a:ext cx="5440680" cy="6583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350" b="0">
                <a:solidFill>
                  <a:srgbClr val="65707A"/>
                </a:solidFill>
                <a:latin typeface="Aptos"/>
              </a:defRPr>
            </a:pPr>
            <a:r>
              <a:t>Premium buyers want provenance, but current channels flatten textiles into generic product.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58368" y="1993392"/>
            <a:ext cx="3456432" cy="4041648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01</a:t>
            </a:r>
          </a:p>
          <a:p>
            <a:pPr>
              <a:spcBef>
                <a:spcPts val="400"/>
              </a:spcBef>
              <a:defRPr sz="1600" b="1">
                <a:solidFill>
                  <a:srgbClr val="1E2A3A"/>
                </a:solidFill>
                <a:latin typeface="Georgia"/>
              </a:defRPr>
            </a:pPr>
            <a:r>
              <a:t>Too much catalog</a:t>
            </a:r>
          </a:p>
          <a:p>
            <a:pPr>
              <a:spcBef>
                <a:spcPts val="500"/>
              </a:spcBef>
              <a:defRPr sz="1050">
                <a:solidFill>
                  <a:srgbClr val="65707A"/>
                </a:solidFill>
                <a:latin typeface="Aptos"/>
              </a:defRPr>
            </a:pPr>
            <a:r>
              <a:t>Selection breadth overwhelms curation, so material judgment is buried inside generic assortment.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370832" y="1993392"/>
            <a:ext cx="3456432" cy="4041648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B96939"/>
                </a:solidFill>
                <a:latin typeface="Aptos"/>
              </a:defRPr>
            </a:pPr>
            <a:r>
              <a:t>02</a:t>
            </a:r>
          </a:p>
          <a:p>
            <a:pPr>
              <a:spcBef>
                <a:spcPts val="400"/>
              </a:spcBef>
              <a:defRPr sz="1600" b="1">
                <a:solidFill>
                  <a:srgbClr val="1E2A3A"/>
                </a:solidFill>
                <a:latin typeface="Georgia"/>
              </a:defRPr>
            </a:pPr>
            <a:r>
              <a:t>Premium without depth</a:t>
            </a:r>
          </a:p>
          <a:p>
            <a:pPr>
              <a:spcBef>
                <a:spcPts val="500"/>
              </a:spcBef>
              <a:defRPr sz="1050">
                <a:solidFill>
                  <a:srgbClr val="65707A"/>
                </a:solidFill>
                <a:latin typeface="Aptos"/>
              </a:defRPr>
            </a:pPr>
            <a:r>
              <a:t>High-end positioning exists, but often without sourcing credibility or a clear textile-specific thesis.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083296" y="1993392"/>
            <a:ext cx="3456432" cy="4041648"/>
          </a:xfrm>
          <a:prstGeom prst="roundRect">
            <a:avLst/>
          </a:prstGeom>
          <a:solidFill>
            <a:srgbClr val="1E2A3A"/>
          </a:solidFill>
          <a:ln>
            <a:solidFill>
              <a:srgbClr val="3243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03</a:t>
            </a:r>
          </a:p>
          <a:p>
            <a:pPr>
              <a:spcBef>
                <a:spcPts val="400"/>
              </a:spcBef>
              <a:defRPr sz="1600" b="1">
                <a:solidFill>
                  <a:srgbClr val="FFFAF3"/>
                </a:solidFill>
                <a:latin typeface="Georgia"/>
              </a:defRPr>
            </a:pPr>
            <a:r>
              <a:t>Fragmented trust</a:t>
            </a:r>
          </a:p>
          <a:p>
            <a:pPr>
              <a:spcBef>
                <a:spcPts val="500"/>
              </a:spcBef>
              <a:defRPr sz="1050">
                <a:solidFill>
                  <a:srgbClr val="DDD6CC"/>
                </a:solidFill>
                <a:latin typeface="Aptos"/>
              </a:defRPr>
            </a:pPr>
            <a:r>
              <a:t>Customers still lack a single textile authority they rely on for quality, taste, and origin.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AF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384048"/>
            <a:ext cx="914400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000" b="1">
                <a:solidFill>
                  <a:srgbClr val="B96939"/>
                </a:solidFill>
                <a:latin typeface="Aptos"/>
              </a:defRPr>
            </a:pPr>
            <a:r>
              <a:t>03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13232"/>
            <a:ext cx="539496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500" b="1">
                <a:solidFill>
                  <a:srgbClr val="1E2A3A"/>
                </a:solidFill>
                <a:latin typeface="Georgia"/>
              </a:defRPr>
            </a:pPr>
            <a:r>
              <a:t>Brand position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353312"/>
            <a:ext cx="5440680" cy="6583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350" b="0">
                <a:solidFill>
                  <a:srgbClr val="65707A"/>
                </a:solidFill>
                <a:latin typeface="Aptos"/>
              </a:defRPr>
            </a:pPr>
            <a:r>
              <a:t>Ali Dandin is a premium textile brand built around provenance, material intelligence, and destination-led collections.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58368" y="1920240"/>
            <a:ext cx="5120640" cy="4297680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96112" y="2176272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900" b="1">
                <a:solidFill>
                  <a:srgbClr val="1E2A3A"/>
                </a:solidFill>
                <a:latin typeface="Georgia"/>
              </a:defRPr>
            </a:pPr>
            <a:r>
              <a:t>Brand position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6112" y="2578608"/>
            <a:ext cx="448056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300" b="0">
                <a:solidFill>
                  <a:srgbClr val="65707A"/>
                </a:solidFill>
                <a:latin typeface="Aptos"/>
              </a:defRPr>
            </a:pPr>
            <a:r>
              <a:t>The offer narrows to what is ownable: textiles, place, process, and curation.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96112" y="3657600"/>
            <a:ext cx="1143000" cy="932688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1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Category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176272" y="3657600"/>
            <a:ext cx="1143000" cy="932688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1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Collection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456432" y="3657600"/>
            <a:ext cx="1143000" cy="932688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4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Core marks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6112" y="4864608"/>
            <a:ext cx="146304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150" b="1">
                <a:solidFill>
                  <a:srgbClr val="B96939"/>
                </a:solidFill>
                <a:latin typeface="Aptos"/>
              </a:defRPr>
            </a:pPr>
            <a:r>
              <a:t>Voice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6112" y="5102352"/>
            <a:ext cx="448056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120" b="0">
                <a:solidFill>
                  <a:srgbClr val="1E2A3A"/>
                </a:solidFill>
                <a:latin typeface="Aptos"/>
              </a:defRPr>
            </a:pPr>
            <a:r>
              <a:t>Measured, materially intelligent, and anchored in provenance.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016752" y="1920240"/>
            <a:ext cx="5504688" cy="4297680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4" name="Picture 13" descr="logo_su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768" y="2319528"/>
            <a:ext cx="5248656" cy="34991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2A3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384048"/>
            <a:ext cx="914400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000" b="1">
                <a:solidFill>
                  <a:srgbClr val="C2A57A"/>
                </a:solidFill>
                <a:latin typeface="Aptos"/>
              </a:defRPr>
            </a:pPr>
            <a:r>
              <a:t>04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13232"/>
            <a:ext cx="539496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700" b="1">
                <a:solidFill>
                  <a:srgbClr val="FFFAF3"/>
                </a:solidFill>
                <a:latin typeface="Georgia"/>
              </a:defRPr>
            </a:pPr>
            <a:r>
              <a:t>Kyoto Indigo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353312"/>
            <a:ext cx="5440680" cy="6583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350" b="0">
                <a:solidFill>
                  <a:srgbClr val="FFFAF3"/>
                </a:solidFill>
                <a:latin typeface="Aptos"/>
              </a:defRPr>
            </a:pPr>
            <a:r>
              <a:t>The opening collection defines how the brand will look, merchandise, and scale.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58368" y="1901952"/>
            <a:ext cx="3794760" cy="4352544"/>
          </a:xfrm>
          <a:prstGeom prst="roundRect">
            <a:avLst/>
          </a:prstGeom>
          <a:solidFill>
            <a:srgbClr val="273649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Picture 5" descr="kyoto_indigo_collec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244" y="2029968"/>
            <a:ext cx="2731008" cy="4096512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663440" y="1901952"/>
            <a:ext cx="3154680" cy="2029968"/>
          </a:xfrm>
          <a:prstGeom prst="roundRect">
            <a:avLst/>
          </a:prstGeom>
          <a:solidFill>
            <a:srgbClr val="2B3A4C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AF3"/>
                </a:solidFill>
                <a:latin typeface="Georgia"/>
              </a:defRPr>
            </a:pPr>
            <a:r>
              <a:t>Opening assortment</a:t>
            </a:r>
          </a:p>
          <a:p>
            <a:pPr>
              <a:spcAft>
                <a:spcPts val="500"/>
              </a:spcAft>
              <a:defRPr sz="1150">
                <a:solidFill>
                  <a:srgbClr val="DDD6CC"/>
                </a:solidFill>
                <a:latin typeface="Aptos"/>
              </a:defRPr>
            </a:pPr>
            <a:r>
              <a:t>Indigo Linen Throw</a:t>
            </a:r>
          </a:p>
          <a:p>
            <a:pPr>
              <a:spcAft>
                <a:spcPts val="500"/>
              </a:spcAft>
              <a:defRPr sz="1150">
                <a:solidFill>
                  <a:srgbClr val="DDD6CC"/>
                </a:solidFill>
                <a:latin typeface="Aptos"/>
              </a:defRPr>
            </a:pPr>
            <a:r>
              <a:t>Indigo Scarf</a:t>
            </a:r>
          </a:p>
          <a:p>
            <a:pPr>
              <a:spcAft>
                <a:spcPts val="500"/>
              </a:spcAft>
              <a:defRPr sz="1150">
                <a:solidFill>
                  <a:srgbClr val="DDD6CC"/>
                </a:solidFill>
                <a:latin typeface="Aptos"/>
              </a:defRPr>
            </a:pPr>
            <a:r>
              <a:t>Indigo Pillow</a:t>
            </a:r>
          </a:p>
          <a:p>
            <a:pPr>
              <a:spcAft>
                <a:spcPts val="500"/>
              </a:spcAft>
              <a:defRPr sz="1150">
                <a:solidFill>
                  <a:srgbClr val="DDD6CC"/>
                </a:solidFill>
                <a:latin typeface="Aptos"/>
              </a:defRPr>
            </a:pPr>
            <a:r>
              <a:t>Indigo Textile Set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046720" y="1901952"/>
            <a:ext cx="3474720" cy="2029968"/>
          </a:xfrm>
          <a:prstGeom prst="roundRect">
            <a:avLst/>
          </a:prstGeom>
          <a:solidFill>
            <a:srgbClr val="2B3A4C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AF3"/>
                </a:solidFill>
                <a:latin typeface="Georgia"/>
              </a:defRPr>
            </a:pPr>
            <a:r>
              <a:t>Collection logic</a:t>
            </a:r>
          </a:p>
          <a:p>
            <a:pPr>
              <a:spcAft>
                <a:spcPts val="500"/>
              </a:spcAft>
              <a:defRPr sz="1150">
                <a:solidFill>
                  <a:srgbClr val="DDD6CC"/>
                </a:solidFill>
                <a:latin typeface="Aptos"/>
              </a:defRPr>
            </a:pPr>
            <a:r>
              <a:t>One destination, one material story, one disciplined assortment.</a:t>
            </a:r>
          </a:p>
          <a:p>
            <a:pPr>
              <a:spcAft>
                <a:spcPts val="500"/>
              </a:spcAft>
              <a:defRPr sz="1150">
                <a:solidFill>
                  <a:srgbClr val="DDD6CC"/>
                </a:solidFill>
                <a:latin typeface="Aptos"/>
              </a:defRPr>
            </a:pPr>
            <a:r>
              <a:t>Clear photography, merchandising, and memory structure.</a:t>
            </a:r>
          </a:p>
          <a:p>
            <a:pPr>
              <a:spcAft>
                <a:spcPts val="500"/>
              </a:spcAft>
              <a:defRPr sz="1150">
                <a:solidFill>
                  <a:srgbClr val="DDD6CC"/>
                </a:solidFill>
                <a:latin typeface="Aptos"/>
              </a:defRPr>
            </a:pPr>
            <a:r>
              <a:t>Strong foundation for future destination-led releases.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663440" y="4224528"/>
            <a:ext cx="2084831" cy="1024128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4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Opening SKUs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967728" y="4224528"/>
            <a:ext cx="2084831" cy="1024128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Japan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Origin story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272016" y="4224528"/>
            <a:ext cx="2212848" cy="1024128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Textile-led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Category position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AF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384048"/>
            <a:ext cx="914400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000" b="1">
                <a:solidFill>
                  <a:srgbClr val="B96939"/>
                </a:solidFill>
                <a:latin typeface="Aptos"/>
              </a:defRPr>
            </a:pPr>
            <a:r>
              <a:t>05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13232"/>
            <a:ext cx="539496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500" b="1">
                <a:solidFill>
                  <a:srgbClr val="1E2A3A"/>
                </a:solidFill>
                <a:latin typeface="Georgia"/>
              </a:defRPr>
            </a:pPr>
            <a:r>
              <a:t>Commerce platform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353312"/>
            <a:ext cx="5440680" cy="6583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350" b="0">
                <a:solidFill>
                  <a:srgbClr val="65707A"/>
                </a:solidFill>
                <a:latin typeface="Aptos"/>
              </a:defRPr>
            </a:pPr>
            <a:r>
              <a:t>The storefront is editorial, collection-led, and designed to convert on taste and provenance.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58368" y="1901952"/>
            <a:ext cx="4023360" cy="4443984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Picture 5" descr="shopify_home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064" y="2029968"/>
            <a:ext cx="2791968" cy="4187952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4919472" y="1901952"/>
            <a:ext cx="3108960" cy="2057400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01</a:t>
            </a:r>
          </a:p>
          <a:p>
            <a:pPr>
              <a:spcBef>
                <a:spcPts val="400"/>
              </a:spcBef>
              <a:defRPr sz="1600" b="1">
                <a:solidFill>
                  <a:srgbClr val="1E2A3A"/>
                </a:solidFill>
                <a:latin typeface="Georgia"/>
              </a:defRPr>
            </a:pPr>
            <a:r>
              <a:t>Collection hero</a:t>
            </a:r>
          </a:p>
          <a:p>
            <a:pPr>
              <a:spcBef>
                <a:spcPts val="500"/>
              </a:spcBef>
              <a:defRPr sz="1050">
                <a:solidFill>
                  <a:srgbClr val="65707A"/>
                </a:solidFill>
                <a:latin typeface="Aptos"/>
              </a:defRPr>
            </a:pPr>
            <a:r>
              <a:t>The homepage opens with one featured collection instead of a broad catalog grid.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211312" y="1901952"/>
            <a:ext cx="3273552" cy="2057400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02</a:t>
            </a:r>
          </a:p>
          <a:p>
            <a:pPr>
              <a:spcBef>
                <a:spcPts val="400"/>
              </a:spcBef>
              <a:defRPr sz="1600" b="1">
                <a:solidFill>
                  <a:srgbClr val="1E2A3A"/>
                </a:solidFill>
                <a:latin typeface="Georgia"/>
              </a:defRPr>
            </a:pPr>
            <a:r>
              <a:t>Process story</a:t>
            </a:r>
          </a:p>
          <a:p>
            <a:pPr>
              <a:spcBef>
                <a:spcPts val="500"/>
              </a:spcBef>
              <a:defRPr sz="1050">
                <a:solidFill>
                  <a:srgbClr val="65707A"/>
                </a:solidFill>
                <a:latin typeface="Aptos"/>
              </a:defRPr>
            </a:pPr>
            <a:r>
              <a:t>Editorial blocks explain the material, maker, and origin before hard selling the assortment.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919472" y="4288536"/>
            <a:ext cx="3108960" cy="2057400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03</a:t>
            </a:r>
          </a:p>
          <a:p>
            <a:pPr>
              <a:spcBef>
                <a:spcPts val="400"/>
              </a:spcBef>
              <a:defRPr sz="1600" b="1">
                <a:solidFill>
                  <a:srgbClr val="1E2A3A"/>
                </a:solidFill>
                <a:latin typeface="Georgia"/>
              </a:defRPr>
            </a:pPr>
            <a:r>
              <a:t>Product clarity</a:t>
            </a:r>
          </a:p>
          <a:p>
            <a:pPr>
              <a:spcBef>
                <a:spcPts val="500"/>
              </a:spcBef>
              <a:defRPr sz="1050">
                <a:solidFill>
                  <a:srgbClr val="65707A"/>
                </a:solidFill>
                <a:latin typeface="Aptos"/>
              </a:defRPr>
            </a:pPr>
            <a:r>
              <a:t>Collection and product pages are structured around material, process, and provenance.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211312" y="4288536"/>
            <a:ext cx="3273552" cy="2057400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04</a:t>
            </a:r>
          </a:p>
          <a:p>
            <a:pPr>
              <a:spcBef>
                <a:spcPts val="400"/>
              </a:spcBef>
              <a:defRPr sz="1600" b="1">
                <a:solidFill>
                  <a:srgbClr val="1E2A3A"/>
                </a:solidFill>
                <a:latin typeface="Georgia"/>
              </a:defRPr>
            </a:pPr>
            <a:r>
              <a:t>Membership layer</a:t>
            </a:r>
          </a:p>
          <a:p>
            <a:pPr>
              <a:spcBef>
                <a:spcPts val="500"/>
              </a:spcBef>
              <a:defRPr sz="1050">
                <a:solidFill>
                  <a:srgbClr val="65707A"/>
                </a:solidFill>
                <a:latin typeface="Aptos"/>
              </a:defRPr>
            </a:pPr>
            <a:r>
              <a:t>Passport Club sits inside the brand as a deeper relationship rather than a disruptive conversion trick.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2A3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384048"/>
            <a:ext cx="914400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000" b="1">
                <a:solidFill>
                  <a:srgbClr val="C2A57A"/>
                </a:solidFill>
                <a:latin typeface="Aptos"/>
              </a:defRPr>
            </a:pPr>
            <a:r>
              <a:t>06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13232"/>
            <a:ext cx="539496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700" b="1">
                <a:solidFill>
                  <a:srgbClr val="FFFAF3"/>
                </a:solidFill>
                <a:latin typeface="Georgia"/>
              </a:defRPr>
            </a:pPr>
            <a:r>
              <a:t>Sourcing network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353312"/>
            <a:ext cx="5440680" cy="6583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350" b="0">
                <a:solidFill>
                  <a:srgbClr val="FFFAF3"/>
                </a:solidFill>
                <a:latin typeface="Aptos"/>
              </a:defRPr>
            </a:pPr>
            <a:r>
              <a:t>Regional sourcing supports both product depth and brand meaning.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19088" y="1783080"/>
            <a:ext cx="5084064" cy="4480560"/>
          </a:xfrm>
          <a:prstGeom prst="roundRect">
            <a:avLst/>
          </a:prstGeom>
          <a:solidFill>
            <a:srgbClr val="273649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Picture 5" descr="global_sourcing_overvie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7104" y="2404872"/>
            <a:ext cx="4828032" cy="321868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658368" y="1783080"/>
            <a:ext cx="5449824" cy="1572768"/>
          </a:xfrm>
          <a:prstGeom prst="roundRect">
            <a:avLst/>
          </a:prstGeom>
          <a:solidFill>
            <a:srgbClr val="2B3A4C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AF3"/>
                </a:solidFill>
                <a:latin typeface="Georgia"/>
              </a:defRPr>
            </a:pPr>
            <a:r>
              <a:t>Regional priorities</a:t>
            </a:r>
          </a:p>
          <a:p>
            <a:pPr>
              <a:spcAft>
                <a:spcPts val="500"/>
              </a:spcAft>
              <a:defRPr sz="1150">
                <a:solidFill>
                  <a:srgbClr val="DDD6CC"/>
                </a:solidFill>
                <a:latin typeface="Aptos"/>
              </a:defRPr>
            </a:pPr>
            <a:r>
              <a:t>Japan: heritage process and indigo authority</a:t>
            </a:r>
          </a:p>
          <a:p>
            <a:pPr>
              <a:spcAft>
                <a:spcPts val="500"/>
              </a:spcAft>
              <a:defRPr sz="1150">
                <a:solidFill>
                  <a:srgbClr val="DDD6CC"/>
                </a:solidFill>
                <a:latin typeface="Aptos"/>
              </a:defRPr>
            </a:pPr>
            <a:r>
              <a:t>India: handloom and block print expansion</a:t>
            </a:r>
          </a:p>
          <a:p>
            <a:pPr>
              <a:spcAft>
                <a:spcPts val="500"/>
              </a:spcAft>
              <a:defRPr sz="1150">
                <a:solidFill>
                  <a:srgbClr val="DDD6CC"/>
                </a:solidFill>
                <a:latin typeface="Aptos"/>
              </a:defRPr>
            </a:pPr>
            <a:r>
              <a:t>Turkey and Italy: scale and premium finishing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58368" y="3694176"/>
            <a:ext cx="1645920" cy="960120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Japan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Process anchor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432304" y="3694176"/>
            <a:ext cx="1645920" cy="960120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India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Breadth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206240" y="3694176"/>
            <a:ext cx="1645920" cy="960120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Turkey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Scale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58368" y="4901184"/>
            <a:ext cx="1645920" cy="960120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Italy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Finishing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432304" y="4901184"/>
            <a:ext cx="1645920" cy="960120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Peru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Future fiber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62272" y="4965192"/>
            <a:ext cx="1737360" cy="7498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200" b="0">
                <a:solidFill>
                  <a:srgbClr val="D8D1C7"/>
                </a:solidFill>
                <a:latin typeface="Aptos"/>
              </a:defRPr>
            </a:pPr>
            <a:r>
              <a:t>Supplier depth follows the same rule as the assortment: narrow first, broader second.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AF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384048"/>
            <a:ext cx="914400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000" b="1">
                <a:solidFill>
                  <a:srgbClr val="B96939"/>
                </a:solidFill>
                <a:latin typeface="Aptos"/>
              </a:defRPr>
            </a:pPr>
            <a:r>
              <a:t>07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13232"/>
            <a:ext cx="539496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500" b="1">
                <a:solidFill>
                  <a:srgbClr val="1E2A3A"/>
                </a:solidFill>
                <a:latin typeface="Georgia"/>
              </a:defRPr>
            </a:pPr>
            <a:r>
              <a:t>Revenue stack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353312"/>
            <a:ext cx="5440680" cy="6583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350" b="0">
                <a:solidFill>
                  <a:srgbClr val="65707A"/>
                </a:solidFill>
                <a:latin typeface="Aptos"/>
              </a:defRPr>
            </a:pPr>
            <a:r>
              <a:t>Product sales lead; membership and partnerships deepen the model before broader private label expansion.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58368" y="1901952"/>
            <a:ext cx="3456432" cy="2048256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01</a:t>
            </a:r>
          </a:p>
          <a:p>
            <a:pPr>
              <a:spcBef>
                <a:spcPts val="400"/>
              </a:spcBef>
              <a:defRPr sz="1600" b="1">
                <a:solidFill>
                  <a:srgbClr val="1E2A3A"/>
                </a:solidFill>
                <a:latin typeface="Georgia"/>
              </a:defRPr>
            </a:pPr>
            <a:r>
              <a:t>Collection sales</a:t>
            </a:r>
          </a:p>
          <a:p>
            <a:pPr>
              <a:spcBef>
                <a:spcPts val="500"/>
              </a:spcBef>
              <a:defRPr sz="1050">
                <a:solidFill>
                  <a:srgbClr val="65707A"/>
                </a:solidFill>
                <a:latin typeface="Aptos"/>
              </a:defRPr>
            </a:pPr>
            <a:r>
              <a:t>Destination-led drops remain the core engine, representing the majority of Year 3 revenue and reinforcing the textile-first thesis.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370832" y="1901952"/>
            <a:ext cx="3456432" cy="2048256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B96939"/>
                </a:solidFill>
                <a:latin typeface="Aptos"/>
              </a:defRPr>
            </a:pPr>
            <a:r>
              <a:t>02</a:t>
            </a:r>
          </a:p>
          <a:p>
            <a:pPr>
              <a:spcBef>
                <a:spcPts val="400"/>
              </a:spcBef>
              <a:defRPr sz="1600" b="1">
                <a:solidFill>
                  <a:srgbClr val="1E2A3A"/>
                </a:solidFill>
                <a:latin typeface="Georgia"/>
              </a:defRPr>
            </a:pPr>
            <a:r>
              <a:t>Membership</a:t>
            </a:r>
          </a:p>
          <a:p>
            <a:pPr>
              <a:spcBef>
                <a:spcPts val="500"/>
              </a:spcBef>
              <a:defRPr sz="1050">
                <a:solidFill>
                  <a:srgbClr val="65707A"/>
                </a:solidFill>
                <a:latin typeface="Aptos"/>
              </a:defRPr>
            </a:pPr>
            <a:r>
              <a:t>Passport Club adds recurring revenue, improves retention, and deepens ownership of launches through early access and editorial benefits.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083296" y="1901952"/>
            <a:ext cx="3456432" cy="2048256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03</a:t>
            </a:r>
          </a:p>
          <a:p>
            <a:pPr>
              <a:spcBef>
                <a:spcPts val="400"/>
              </a:spcBef>
              <a:defRPr sz="1600" b="1">
                <a:solidFill>
                  <a:srgbClr val="1E2A3A"/>
                </a:solidFill>
                <a:latin typeface="Georgia"/>
              </a:defRPr>
            </a:pPr>
            <a:r>
              <a:t>Partnerships</a:t>
            </a:r>
          </a:p>
          <a:p>
            <a:pPr>
              <a:spcBef>
                <a:spcPts val="500"/>
              </a:spcBef>
              <a:defRPr sz="1050">
                <a:solidFill>
                  <a:srgbClr val="65707A"/>
                </a:solidFill>
                <a:latin typeface="Aptos"/>
              </a:defRPr>
            </a:pPr>
            <a:r>
              <a:t>Selective collaborations and affiliate income extend monetization without turning the brand into a broad wholesale platform.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58368" y="4352544"/>
            <a:ext cx="2176272" cy="1078992"/>
          </a:xfrm>
          <a:prstGeom prst="roundRect">
            <a:avLst/>
          </a:prstGeom>
          <a:solidFill>
            <a:srgbClr val="1E2A3A"/>
          </a:solidFill>
          <a:ln>
            <a:solidFill>
              <a:srgbClr val="1E2A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FFFAF3"/>
                </a:solidFill>
                <a:latin typeface="Georgia"/>
              </a:defRPr>
            </a:pPr>
            <a:r>
              <a:t>$9.35M</a:t>
            </a:r>
          </a:p>
          <a:p>
            <a:pPr algn="ctr">
              <a:defRPr sz="1100">
                <a:solidFill>
                  <a:srgbClr val="DDD6CC"/>
                </a:solidFill>
                <a:latin typeface="Aptos"/>
              </a:defRPr>
            </a:pPr>
            <a:r>
              <a:t>Year 3 total revenue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090672" y="4352544"/>
            <a:ext cx="2176272" cy="1078992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74%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Product mix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522976" y="4352544"/>
            <a:ext cx="2176272" cy="1078992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15%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Membership mix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955279" y="4352544"/>
            <a:ext cx="2176272" cy="1078992"/>
          </a:xfrm>
          <a:prstGeom prst="roundRect">
            <a:avLst/>
          </a:prstGeom>
          <a:solidFill>
            <a:srgbClr val="F7F0E5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11%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Partnership mix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0387584" y="4352544"/>
            <a:ext cx="1152144" cy="1078992"/>
          </a:xfrm>
          <a:prstGeom prst="roundRect">
            <a:avLst/>
          </a:prstGeom>
          <a:solidFill>
            <a:srgbClr val="617147"/>
          </a:solidFill>
          <a:ln>
            <a:solidFill>
              <a:srgbClr val="6171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FFFAF3"/>
                </a:solidFill>
                <a:latin typeface="Georgia"/>
              </a:defRPr>
            </a:pPr>
            <a:r>
              <a:t>PL</a:t>
            </a:r>
          </a:p>
          <a:p>
            <a:pPr algn="ctr">
              <a:defRPr sz="1100">
                <a:solidFill>
                  <a:srgbClr val="F0EADF"/>
                </a:solidFill>
                <a:latin typeface="Aptos"/>
              </a:defRPr>
            </a:pPr>
            <a:r>
              <a:t>Future layer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2A3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384048"/>
            <a:ext cx="914400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000" b="1">
                <a:solidFill>
                  <a:srgbClr val="C2A57A"/>
                </a:solidFill>
                <a:latin typeface="Aptos"/>
              </a:defRPr>
            </a:pPr>
            <a:r>
              <a:t>08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13232"/>
            <a:ext cx="539496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700" b="1">
                <a:solidFill>
                  <a:srgbClr val="FFFAF3"/>
                </a:solidFill>
                <a:latin typeface="Georgia"/>
              </a:defRPr>
            </a:pPr>
            <a:r>
              <a:t>Economic model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353312"/>
            <a:ext cx="5440680" cy="6583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350" b="0">
                <a:solidFill>
                  <a:srgbClr val="FFFAF3"/>
                </a:solidFill>
                <a:latin typeface="Aptos"/>
              </a:defRPr>
            </a:pPr>
            <a:r>
              <a:t>Premium ASPs and disciplined assortment produce a clean revenue ramp.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58368" y="1847088"/>
            <a:ext cx="5266944" cy="4480560"/>
          </a:xfrm>
          <a:prstGeom prst="roundRect">
            <a:avLst/>
          </a:prstGeom>
          <a:solidFill>
            <a:srgbClr val="FFFAF3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1920240"/>
            <a:ext cx="4937760" cy="228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300" b="1">
                <a:solidFill>
                  <a:srgbClr val="1E2A3A"/>
                </a:solidFill>
                <a:latin typeface="Aptos"/>
              </a:defRPr>
            </a:pPr>
            <a:r>
              <a:t>Revenue ramp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2416" y="5870448"/>
            <a:ext cx="4498848" cy="18288"/>
          </a:xfrm>
          <a:prstGeom prst="rect">
            <a:avLst/>
          </a:prstGeom>
          <a:solidFill>
            <a:srgbClr val="65707A"/>
          </a:solidFill>
          <a:ln>
            <a:solidFill>
              <a:srgbClr val="65707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1161288" y="5553857"/>
            <a:ext cx="621792" cy="316590"/>
          </a:xfrm>
          <a:prstGeom prst="roundRect">
            <a:avLst/>
          </a:prstGeom>
          <a:solidFill>
            <a:srgbClr val="1E2A3A"/>
          </a:solidFill>
          <a:ln>
            <a:solidFill>
              <a:srgbClr val="1E2A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5297825"/>
            <a:ext cx="713232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00" b="1">
                <a:solidFill>
                  <a:srgbClr val="1E2A3A"/>
                </a:solidFill>
                <a:latin typeface="Aptos"/>
              </a:defRPr>
            </a:pPr>
            <a:r>
              <a:t>$826K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69848" y="5916168"/>
            <a:ext cx="804672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00" b="0">
                <a:solidFill>
                  <a:srgbClr val="65707A"/>
                </a:solidFill>
                <a:latin typeface="Aptos"/>
              </a:defRPr>
            </a:pPr>
            <a:r>
              <a:t>Year 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295144" y="4490634"/>
            <a:ext cx="621792" cy="1379813"/>
          </a:xfrm>
          <a:prstGeom prst="roundRect">
            <a:avLst/>
          </a:prstGeom>
          <a:solidFill>
            <a:srgbClr val="1E2A3A"/>
          </a:solidFill>
          <a:ln>
            <a:solidFill>
              <a:srgbClr val="1E2A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249424" y="4234602"/>
            <a:ext cx="713232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00" b="1">
                <a:solidFill>
                  <a:srgbClr val="1E2A3A"/>
                </a:solidFill>
                <a:latin typeface="Aptos"/>
              </a:defRPr>
            </a:pPr>
            <a:r>
              <a:t>$3.6M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03704" y="5916168"/>
            <a:ext cx="804672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00" b="0">
                <a:solidFill>
                  <a:srgbClr val="65707A"/>
                </a:solidFill>
                <a:latin typeface="Aptos"/>
              </a:defRPr>
            </a:pPr>
            <a:r>
              <a:t>Year 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429000" y="2286000"/>
            <a:ext cx="621792" cy="3584448"/>
          </a:xfrm>
          <a:prstGeom prst="roundRect">
            <a:avLst/>
          </a:prstGeom>
          <a:solidFill>
            <a:srgbClr val="1E2A3A"/>
          </a:solidFill>
          <a:ln>
            <a:solidFill>
              <a:srgbClr val="1E2A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383280" y="2029968"/>
            <a:ext cx="713232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00" b="1">
                <a:solidFill>
                  <a:srgbClr val="1E2A3A"/>
                </a:solidFill>
                <a:latin typeface="Aptos"/>
              </a:defRPr>
            </a:pPr>
            <a:r>
              <a:t>$9.4M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37560" y="5916168"/>
            <a:ext cx="804672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00" b="0">
                <a:solidFill>
                  <a:srgbClr val="65707A"/>
                </a:solidFill>
                <a:latin typeface="Aptos"/>
              </a:defRPr>
            </a:pPr>
            <a:r>
              <a:t>Year 3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217920" y="1938528"/>
            <a:ext cx="2377440" cy="1024128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$6.91M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Year 3 product revenue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851392" y="1938528"/>
            <a:ext cx="2633472" cy="1024128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57-61%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Gross margin range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217920" y="3246120"/>
            <a:ext cx="2377440" cy="1024128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12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Collections by Year 3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851392" y="3246120"/>
            <a:ext cx="2633472" cy="1024128"/>
          </a:xfrm>
          <a:prstGeom prst="roundRect">
            <a:avLst/>
          </a:prstGeom>
          <a:solidFill>
            <a:srgbClr val="F7F0E5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200" b="1">
                <a:solidFill>
                  <a:srgbClr val="1E2A3A"/>
                </a:solidFill>
                <a:latin typeface="Georgia"/>
              </a:defRPr>
            </a:pPr>
            <a:r>
              <a:t>$8</a:t>
            </a:r>
          </a:p>
          <a:p>
            <a:pPr algn="ctr">
              <a:defRPr sz="1100">
                <a:solidFill>
                  <a:srgbClr val="65707A"/>
                </a:solidFill>
                <a:latin typeface="Aptos"/>
              </a:defRPr>
            </a:pPr>
            <a:r>
              <a:t>Membership price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217920" y="4572000"/>
            <a:ext cx="5266944" cy="1737360"/>
          </a:xfrm>
          <a:prstGeom prst="roundRect">
            <a:avLst/>
          </a:prstGeom>
          <a:solidFill>
            <a:srgbClr val="2B3A4C"/>
          </a:solidFill>
          <a:ln>
            <a:solidFill>
              <a:srgbClr val="35475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850" b="1">
                <a:solidFill>
                  <a:srgbClr val="C2A57A"/>
                </a:solidFill>
                <a:latin typeface="Aptos"/>
              </a:defRPr>
            </a:pPr>
            <a:r>
              <a:t>WHY IT HOLDS</a:t>
            </a:r>
          </a:p>
          <a:p>
            <a:pPr>
              <a:spcBef>
                <a:spcPts val="400"/>
              </a:spcBef>
              <a:defRPr sz="1600" b="1">
                <a:solidFill>
                  <a:srgbClr val="FFFAF3"/>
                </a:solidFill>
                <a:latin typeface="Georgia"/>
              </a:defRPr>
            </a:pPr>
            <a:r>
              <a:t>Clean revenue ramp</a:t>
            </a:r>
          </a:p>
          <a:p>
            <a:pPr>
              <a:spcBef>
                <a:spcPts val="500"/>
              </a:spcBef>
              <a:defRPr sz="1050">
                <a:solidFill>
                  <a:srgbClr val="DDD6CC"/>
                </a:solidFill>
                <a:latin typeface="Aptos"/>
              </a:defRPr>
            </a:pPr>
            <a:r>
              <a:t>Small-batch launches reduce inventory exposure while preserving premium brand specificity and room for private label expansion.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AF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384048"/>
            <a:ext cx="914400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000" b="1">
                <a:solidFill>
                  <a:srgbClr val="B96939"/>
                </a:solidFill>
                <a:latin typeface="Aptos"/>
              </a:defRPr>
            </a:pPr>
            <a:r>
              <a:t>09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13232"/>
            <a:ext cx="5394960" cy="5029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500" b="1">
                <a:solidFill>
                  <a:srgbClr val="1E2A3A"/>
                </a:solidFill>
                <a:latin typeface="Georgia"/>
              </a:defRPr>
            </a:pPr>
            <a:r>
              <a:t>Scale path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353312"/>
            <a:ext cx="5440680" cy="6583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1350" b="0">
                <a:solidFill>
                  <a:srgbClr val="65707A"/>
                </a:solidFill>
                <a:latin typeface="Aptos"/>
              </a:defRPr>
            </a:pPr>
            <a:r>
              <a:t>The company advances from discovery into authority and then into a broader textile platform.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58368" y="1901952"/>
            <a:ext cx="10844784" cy="2084831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234440" y="2834640"/>
            <a:ext cx="9656064" cy="27432"/>
          </a:xfrm>
          <a:prstGeom prst="rect">
            <a:avLst/>
          </a:prstGeom>
          <a:solidFill>
            <a:srgbClr val="C2A57A"/>
          </a:solidFill>
          <a:ln>
            <a:solidFill>
              <a:srgbClr val="C2A57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1920240" y="2679192"/>
            <a:ext cx="310896" cy="310896"/>
          </a:xfrm>
          <a:prstGeom prst="ellipse">
            <a:avLst/>
          </a:prstGeom>
          <a:solidFill>
            <a:srgbClr val="1E2A3A"/>
          </a:solidFill>
          <a:ln>
            <a:solidFill>
              <a:srgbClr val="1E2A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664208" y="2176272"/>
            <a:ext cx="9601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 b="1">
                <a:solidFill>
                  <a:srgbClr val="1E2A3A"/>
                </a:solidFill>
                <a:latin typeface="Aptos"/>
              </a:defRPr>
            </a:pPr>
            <a:r>
              <a:t>Discovery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64208" y="2395728"/>
            <a:ext cx="960120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00" b="0">
                <a:solidFill>
                  <a:srgbClr val="B96939"/>
                </a:solidFill>
                <a:latin typeface="Aptos"/>
              </a:defRPr>
            </a:pPr>
            <a:r>
              <a:t>Years 1-2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0160" y="3154680"/>
            <a:ext cx="173736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50" b="0">
                <a:solidFill>
                  <a:srgbClr val="65707A"/>
                </a:solidFill>
                <a:latin typeface="Aptos"/>
              </a:defRPr>
            </a:pPr>
            <a:r>
              <a:t>Destination-led launches</a:t>
            </a:r>
          </a:p>
        </p:txBody>
      </p:sp>
      <p:sp>
        <p:nvSpPr>
          <p:cNvPr id="11" name="Oval 10"/>
          <p:cNvSpPr/>
          <p:nvPr/>
        </p:nvSpPr>
        <p:spPr>
          <a:xfrm>
            <a:off x="5532120" y="2679192"/>
            <a:ext cx="310896" cy="310896"/>
          </a:xfrm>
          <a:prstGeom prst="ellipse">
            <a:avLst/>
          </a:prstGeom>
          <a:solidFill>
            <a:srgbClr val="1E2A3A"/>
          </a:solidFill>
          <a:ln>
            <a:solidFill>
              <a:srgbClr val="1E2A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276088" y="2176272"/>
            <a:ext cx="9601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 b="1">
                <a:solidFill>
                  <a:srgbClr val="1E2A3A"/>
                </a:solidFill>
                <a:latin typeface="Aptos"/>
              </a:defRPr>
            </a:pPr>
            <a:r>
              <a:t>Authority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76088" y="2395728"/>
            <a:ext cx="960120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00" b="0">
                <a:solidFill>
                  <a:srgbClr val="B96939"/>
                </a:solidFill>
                <a:latin typeface="Aptos"/>
              </a:defRPr>
            </a:pPr>
            <a:r>
              <a:t>Years 3-4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2040" y="3154680"/>
            <a:ext cx="173736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50" b="0">
                <a:solidFill>
                  <a:srgbClr val="65707A"/>
                </a:solidFill>
                <a:latin typeface="Aptos"/>
              </a:defRPr>
            </a:pPr>
            <a:r>
              <a:t>Repeat collections and private label</a:t>
            </a:r>
          </a:p>
        </p:txBody>
      </p:sp>
      <p:sp>
        <p:nvSpPr>
          <p:cNvPr id="15" name="Oval 14"/>
          <p:cNvSpPr/>
          <p:nvPr/>
        </p:nvSpPr>
        <p:spPr>
          <a:xfrm>
            <a:off x="9144000" y="2679192"/>
            <a:ext cx="310896" cy="310896"/>
          </a:xfrm>
          <a:prstGeom prst="ellipse">
            <a:avLst/>
          </a:prstGeom>
          <a:solidFill>
            <a:srgbClr val="1E2A3A"/>
          </a:solidFill>
          <a:ln>
            <a:solidFill>
              <a:srgbClr val="1E2A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887968" y="2176272"/>
            <a:ext cx="960120" cy="20116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 b="1">
                <a:solidFill>
                  <a:srgbClr val="1E2A3A"/>
                </a:solidFill>
                <a:latin typeface="Aptos"/>
              </a:defRPr>
            </a:pPr>
            <a:r>
              <a:t>Expansion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887968" y="2395728"/>
            <a:ext cx="960120" cy="182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00" b="0">
                <a:solidFill>
                  <a:srgbClr val="B96939"/>
                </a:solidFill>
                <a:latin typeface="Aptos"/>
              </a:defRPr>
            </a:pPr>
            <a:r>
              <a:t>Years 5+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03920" y="3154680"/>
            <a:ext cx="173736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050" b="0">
                <a:solidFill>
                  <a:srgbClr val="65707A"/>
                </a:solidFill>
                <a:latin typeface="Aptos"/>
              </a:defRPr>
            </a:pPr>
            <a:r>
              <a:t>Home textiles, partnerships, licensing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58368" y="4297680"/>
            <a:ext cx="3419856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1E2A3A"/>
                </a:solidFill>
                <a:latin typeface="Georgia"/>
              </a:defRPr>
            </a:pPr>
            <a:r>
              <a:t>Phase 1</a:t>
            </a:r>
          </a:p>
          <a:p>
            <a:pPr>
              <a:spcAft>
                <a:spcPts val="500"/>
              </a:spcAft>
              <a:defRPr sz="1150">
                <a:solidFill>
                  <a:srgbClr val="65707A"/>
                </a:solidFill>
                <a:latin typeface="Aptos"/>
              </a:defRPr>
            </a:pPr>
            <a:r>
              <a:t>Clear imagery</a:t>
            </a:r>
          </a:p>
          <a:p>
            <a:pPr>
              <a:spcAft>
                <a:spcPts val="500"/>
              </a:spcAft>
              <a:defRPr sz="1150">
                <a:solidFill>
                  <a:srgbClr val="65707A"/>
                </a:solidFill>
                <a:latin typeface="Aptos"/>
              </a:defRPr>
            </a:pPr>
            <a:r>
              <a:t>Strong assortment discipline</a:t>
            </a:r>
          </a:p>
          <a:p>
            <a:pPr>
              <a:spcAft>
                <a:spcPts val="500"/>
              </a:spcAft>
              <a:defRPr sz="1150">
                <a:solidFill>
                  <a:srgbClr val="65707A"/>
                </a:solidFill>
                <a:latin typeface="Aptos"/>
              </a:defRPr>
            </a:pPr>
            <a:r>
              <a:t>Focused destination story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370832" y="4297680"/>
            <a:ext cx="3419856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1E2A3A"/>
                </a:solidFill>
                <a:latin typeface="Georgia"/>
              </a:defRPr>
            </a:pPr>
            <a:r>
              <a:t>Phase 2</a:t>
            </a:r>
          </a:p>
          <a:p>
            <a:pPr>
              <a:spcAft>
                <a:spcPts val="500"/>
              </a:spcAft>
              <a:defRPr sz="1150">
                <a:solidFill>
                  <a:srgbClr val="65707A"/>
                </a:solidFill>
                <a:latin typeface="Aptos"/>
              </a:defRPr>
            </a:pPr>
            <a:r>
              <a:t>Supplier depth</a:t>
            </a:r>
          </a:p>
          <a:p>
            <a:pPr>
              <a:spcAft>
                <a:spcPts val="500"/>
              </a:spcAft>
              <a:defRPr sz="1150">
                <a:solidFill>
                  <a:srgbClr val="65707A"/>
                </a:solidFill>
                <a:latin typeface="Aptos"/>
              </a:defRPr>
            </a:pPr>
            <a:r>
              <a:t>Signature lines</a:t>
            </a:r>
          </a:p>
          <a:p>
            <a:pPr>
              <a:spcAft>
                <a:spcPts val="500"/>
              </a:spcAft>
              <a:defRPr sz="1150">
                <a:solidFill>
                  <a:srgbClr val="65707A"/>
                </a:solidFill>
                <a:latin typeface="Aptos"/>
              </a:defRPr>
            </a:pPr>
            <a:r>
              <a:t>Private label confidence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083296" y="4297680"/>
            <a:ext cx="3419856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D8CFC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1E2A3A"/>
                </a:solidFill>
                <a:latin typeface="Georgia"/>
              </a:defRPr>
            </a:pPr>
            <a:r>
              <a:t>Phase 3</a:t>
            </a:r>
          </a:p>
          <a:p>
            <a:pPr>
              <a:spcAft>
                <a:spcPts val="500"/>
              </a:spcAft>
              <a:defRPr sz="1150">
                <a:solidFill>
                  <a:srgbClr val="65707A"/>
                </a:solidFill>
                <a:latin typeface="Aptos"/>
              </a:defRPr>
            </a:pPr>
            <a:r>
              <a:t>Prestige retail</a:t>
            </a:r>
          </a:p>
          <a:p>
            <a:pPr>
              <a:spcAft>
                <a:spcPts val="500"/>
              </a:spcAft>
              <a:defRPr sz="1150">
                <a:solidFill>
                  <a:srgbClr val="65707A"/>
                </a:solidFill>
                <a:latin typeface="Aptos"/>
              </a:defRPr>
            </a:pPr>
            <a:r>
              <a:t>Licensing</a:t>
            </a:r>
          </a:p>
          <a:p>
            <a:pPr>
              <a:spcAft>
                <a:spcPts val="500"/>
              </a:spcAft>
              <a:defRPr sz="1150">
                <a:solidFill>
                  <a:srgbClr val="65707A"/>
                </a:solidFill>
                <a:latin typeface="Aptos"/>
              </a:defRPr>
            </a:pPr>
            <a:r>
              <a:t>Lifestyle-scale brand equity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Ali Dandin Investor Deck</dc:title>
  <dc:subject/>
  <dc:creator>OpenAI Codex</dc:creator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